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88D0F43-5572-4277-8A90-D0C757CC0B33}">
  <a:tblStyle styleId="{988D0F43-5572-4277-8A90-D0C757CC0B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5961ee50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5961ee50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961ee503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961ee503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9871365f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9871365f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99e17475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99e17475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961ee503e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961ee503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8349" l="0" r="0" t="0"/>
          <a:stretch/>
        </p:blipFill>
        <p:spPr>
          <a:xfrm>
            <a:off x="0" y="1"/>
            <a:ext cx="914400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5196500" y="213025"/>
            <a:ext cx="3877800" cy="71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プレミアム校舎プログラム解説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5229600" y="689950"/>
            <a:ext cx="3159300" cy="71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lt1"/>
                </a:solidFill>
              </a:rPr>
              <a:t>Speaking Master</a:t>
            </a:r>
            <a:endParaRPr b="1" sz="2800">
              <a:solidFill>
                <a:schemeClr val="lt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525" y="370903"/>
            <a:ext cx="1007821" cy="5531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58;p13"/>
          <p:cNvCxnSpPr/>
          <p:nvPr/>
        </p:nvCxnSpPr>
        <p:spPr>
          <a:xfrm flipH="1" rot="10800000">
            <a:off x="5242250" y="1400950"/>
            <a:ext cx="3786300" cy="93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4"/>
          <p:cNvGraphicFramePr/>
          <p:nvPr/>
        </p:nvGraphicFramePr>
        <p:xfrm>
          <a:off x="3799675" y="115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{988D0F43-5572-4277-8A90-D0C757CC0B33}</a:tableStyleId>
              </a:tblPr>
              <a:tblGrid>
                <a:gridCol w="1380375"/>
                <a:gridCol w="3675550"/>
              </a:tblGrid>
              <a:tr h="118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特徴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正確な発音で論理的な英語が話せるようするためのスピーキング集中訓練プログラム。 6コマの1:1レッスンでスピーキングを強化。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適正レベル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B5394"/>
                          </a:solidFill>
                        </a:rPr>
                        <a:t>初級者、中級者向け</a:t>
                      </a:r>
                      <a:r>
                        <a:rPr b="1" lang="en" sz="1000">
                          <a:solidFill>
                            <a:srgbClr val="CC0000"/>
                          </a:solidFill>
                        </a:rPr>
                        <a:t>（※超初級者も対応可能）</a:t>
                      </a:r>
                      <a:endParaRPr b="1" sz="1000">
                        <a:solidFill>
                          <a:srgbClr val="CC0000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32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ゴール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200"/>
                        <a:buChar char="●"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論理的に英語が話せる状態を作る 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200"/>
                        <a:buChar char="●"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聞き取りやすい発音で話せる状態を作る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188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こんな人に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おすすめ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200"/>
                        <a:buChar char="●"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1:1で重点的にスピーキングを学びたい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200"/>
                        <a:buChar char="●"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論理的な英語を話せるようになりたい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1200"/>
                        <a:buChar char="●"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正しい発音でカッコよく英語を話したい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64" name="Google Shape;64;p14"/>
          <p:cNvSpPr txBox="1"/>
          <p:nvPr>
            <p:ph type="title"/>
          </p:nvPr>
        </p:nvSpPr>
        <p:spPr>
          <a:xfrm>
            <a:off x="3799675" y="530250"/>
            <a:ext cx="3262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009"/>
              <a:buNone/>
            </a:pPr>
            <a:r>
              <a:rPr b="1" lang="en" sz="2020">
                <a:solidFill>
                  <a:schemeClr val="dk2"/>
                </a:solidFill>
              </a:rPr>
              <a:t>Speaking Master</a:t>
            </a:r>
            <a:r>
              <a:rPr b="1" lang="en" sz="2020">
                <a:solidFill>
                  <a:schemeClr val="dk2"/>
                </a:solidFill>
              </a:rPr>
              <a:t>の</a:t>
            </a:r>
            <a:r>
              <a:rPr b="1" lang="en" sz="2020">
                <a:solidFill>
                  <a:schemeClr val="dk2"/>
                </a:solidFill>
              </a:rPr>
              <a:t>ポイント</a:t>
            </a:r>
            <a:endParaRPr b="1" sz="2020">
              <a:solidFill>
                <a:schemeClr val="dk2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43066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643125" y="855175"/>
            <a:ext cx="4617300" cy="60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020">
                <a:solidFill>
                  <a:schemeClr val="dk2"/>
                </a:solidFill>
              </a:rPr>
              <a:t>Speaking Master</a:t>
            </a:r>
            <a:r>
              <a:rPr b="1" lang="en" sz="2020">
                <a:solidFill>
                  <a:schemeClr val="dk2"/>
                </a:solidFill>
              </a:rPr>
              <a:t>の</a:t>
            </a:r>
            <a:r>
              <a:rPr b="1" lang="en" sz="2020">
                <a:solidFill>
                  <a:schemeClr val="dk2"/>
                </a:solidFill>
              </a:rPr>
              <a:t>レッスン数と種類</a:t>
            </a:r>
            <a:endParaRPr b="1" sz="2020">
              <a:solidFill>
                <a:schemeClr val="dk2"/>
              </a:solidFill>
            </a:endParaRPr>
          </a:p>
        </p:txBody>
      </p:sp>
      <p:graphicFrame>
        <p:nvGraphicFramePr>
          <p:cNvPr id="72" name="Google Shape;72;p15"/>
          <p:cNvGraphicFramePr/>
          <p:nvPr/>
        </p:nvGraphicFramePr>
        <p:xfrm>
          <a:off x="706125" y="1848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{988D0F43-5572-4277-8A90-D0C757CC0B33}</a:tableStyleId>
              </a:tblPr>
              <a:tblGrid>
                <a:gridCol w="1561850"/>
                <a:gridCol w="1197550"/>
                <a:gridCol w="586275"/>
                <a:gridCol w="1623675"/>
                <a:gridCol w="1416625"/>
                <a:gridCol w="1345775"/>
              </a:tblGrid>
              <a:tr h="762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Speaking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Master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Speaking 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Master 1:1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0000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一般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グループ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イブニング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グループ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合計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49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666666"/>
                          </a:solidFill>
                        </a:rPr>
                        <a:t>Speaking</a:t>
                      </a:r>
                      <a:endParaRPr b="1" sz="1600">
                        <a:solidFill>
                          <a:srgbClr val="666666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666666"/>
                          </a:solidFill>
                        </a:rPr>
                        <a:t>Master 8</a:t>
                      </a:r>
                      <a:endParaRPr b="1" sz="16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FE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6</a:t>
                      </a:r>
                      <a:endParaRPr b="1" sz="13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※有料で追加可能</a:t>
                      </a:r>
                      <a:endParaRPr b="1" sz="17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2</a:t>
                      </a:r>
                      <a:endParaRPr b="1" sz="13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8 </a:t>
                      </a: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クラス</a:t>
                      </a:r>
                      <a:endParaRPr b="1" sz="12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73" name="Google Shape;73;p15"/>
          <p:cNvSpPr txBox="1"/>
          <p:nvPr/>
        </p:nvSpPr>
        <p:spPr>
          <a:xfrm>
            <a:off x="5437875" y="3606450"/>
            <a:ext cx="300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666666"/>
                </a:solidFill>
              </a:rPr>
              <a:t>1クラス45分 休憩5分</a:t>
            </a:r>
            <a:endParaRPr b="1" sz="100">
              <a:solidFill>
                <a:srgbClr val="666666"/>
              </a:solidFill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0" y="4934700"/>
            <a:ext cx="91704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763150" y="653975"/>
            <a:ext cx="500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020">
                <a:solidFill>
                  <a:schemeClr val="dk2"/>
                </a:solidFill>
              </a:rPr>
              <a:t>Speaking Masterで</a:t>
            </a:r>
            <a:r>
              <a:rPr b="1" lang="en" sz="2020">
                <a:solidFill>
                  <a:schemeClr val="dk2"/>
                </a:solidFill>
              </a:rPr>
              <a:t>学べる内容</a:t>
            </a:r>
            <a:endParaRPr b="1" sz="2020">
              <a:solidFill>
                <a:schemeClr val="dk2"/>
              </a:solidFill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26375" y="4934700"/>
            <a:ext cx="91440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2" name="Google Shape;82;p16"/>
          <p:cNvGraphicFramePr/>
          <p:nvPr/>
        </p:nvGraphicFramePr>
        <p:xfrm>
          <a:off x="763150" y="1578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{988D0F43-5572-4277-8A90-D0C757CC0B33}</a:tableStyleId>
              </a:tblPr>
              <a:tblGrid>
                <a:gridCol w="1595275"/>
                <a:gridCol w="5852000"/>
              </a:tblGrid>
              <a:tr h="14147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Speaking</a:t>
                      </a:r>
                      <a:endParaRPr sz="13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Master 1:1</a:t>
                      </a:r>
                      <a:endParaRPr sz="13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6コマの1:1レッスンで、発音、ディスカッション、プレゼンスキル、音読、ジェネラル・スピーキング、総合英会話を学びスピーキングの集中トレーニングを行う。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1323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イブニンググループ</a:t>
                      </a:r>
                      <a:endParaRPr sz="12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楽しみながら学ぶアクティビティ型のレッスン。ヨガ、ダンス、リスニング（映画や音楽など）、リーディング（漫画や小説の一部など）から2つを受講できる。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763150" y="577775"/>
            <a:ext cx="500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020">
                <a:solidFill>
                  <a:schemeClr val="dk2"/>
                </a:solidFill>
              </a:rPr>
              <a:t>Speaking Masterの3</a:t>
            </a:r>
            <a:r>
              <a:rPr b="1" lang="en" sz="2020">
                <a:solidFill>
                  <a:schemeClr val="dk2"/>
                </a:solidFill>
              </a:rPr>
              <a:t>つの特典</a:t>
            </a:r>
            <a:endParaRPr b="1" sz="2020">
              <a:solidFill>
                <a:schemeClr val="dk2"/>
              </a:solidFill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26375" y="4934700"/>
            <a:ext cx="91440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0" name="Google Shape;90;p17"/>
          <p:cNvGraphicFramePr/>
          <p:nvPr/>
        </p:nvGraphicFramePr>
        <p:xfrm>
          <a:off x="763150" y="1404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{988D0F43-5572-4277-8A90-D0C757CC0B33}</a:tableStyleId>
              </a:tblPr>
              <a:tblGrid>
                <a:gridCol w="1595275"/>
                <a:gridCol w="5852000"/>
              </a:tblGrid>
              <a:tr h="10154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スピーキング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クリニック</a:t>
                      </a:r>
                      <a:endParaRPr sz="12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2 週間ごとに行われるスピーキングテスト。テストは録画され、その映像をもとに担当講師からフィードバックやアドバイスを受けることができる。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  <a:tr h="10154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スピーキング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プレゼンテーション</a:t>
                      </a:r>
                      <a:endParaRPr sz="12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2 週間ごとに行われるプレゼンのテスト。テストは録画され、その映像をもとに担当講師からフィードバックやアドバイスを受けることができる。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  <a:tr h="94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コンサルテーション</a:t>
                      </a:r>
                      <a:endParaRPr sz="12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海外の大学を卒業し、国際的なキャリアを持つマネージャーが英語学習やスピーキングの上達方法についてアドバイスします。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1106850" y="1739350"/>
            <a:ext cx="6792000" cy="235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1:1</a:t>
            </a:r>
            <a:r>
              <a:rPr lang="en"/>
              <a:t>レッスンでスピーキングの集中訓練をするコース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初級者、中級者向けのコース</a:t>
            </a:r>
            <a:r>
              <a:rPr lang="en" sz="1400"/>
              <a:t>（※超初級者も対応可能）</a:t>
            </a:r>
            <a:endParaRPr sz="14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自分の意見や考えを論理的に話す英語力の習得を目指す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発音矯正ができるのもこのコースのおすすめポイント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このコースだけの3つのユニークな特典がある</a:t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/>
          <p:nvPr/>
        </p:nvSpPr>
        <p:spPr>
          <a:xfrm>
            <a:off x="0" y="4934700"/>
            <a:ext cx="91704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2761950" y="764850"/>
            <a:ext cx="3481800" cy="5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020">
                <a:solidFill>
                  <a:schemeClr val="dk2"/>
                </a:solidFill>
              </a:rPr>
              <a:t>Speaking Masterのまとめ</a:t>
            </a:r>
            <a:endParaRPr b="1" sz="2020">
              <a:solidFill>
                <a:schemeClr val="dk2"/>
              </a:solidFill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 flipH="1" rot="10800000">
            <a:off x="2678850" y="1349550"/>
            <a:ext cx="3786300" cy="9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